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9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88915" autoAdjust="0"/>
  </p:normalViewPr>
  <p:slideViewPr>
    <p:cSldViewPr snapToGrid="0" snapToObjects="1">
      <p:cViewPr>
        <p:scale>
          <a:sx n="143" d="100"/>
          <a:sy n="143" d="100"/>
        </p:scale>
        <p:origin x="-1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90ED-FC28-6346-AD70-CBDFBE47710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3FBE-5FEB-E647-9C4E-831AE0976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07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306F6-20D6-0A45-A0D4-5AD00039572C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0551-60A2-3D40-82E5-92D3DCECD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90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Autotract</a:t>
            </a:r>
            <a:r>
              <a:rPr lang="en-US" baseline="0" dirty="0" smtClean="0"/>
              <a:t> was developed at </a:t>
            </a:r>
            <a:r>
              <a:rPr lang="en-US" baseline="0" dirty="0" err="1" smtClean="0"/>
              <a:t>Neuro</a:t>
            </a:r>
            <a:r>
              <a:rPr lang="en-US" baseline="0" dirty="0" smtClean="0"/>
              <a:t> Image Research and Analysis Laboratory at the University of North Carolina at Chapel Hill.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by introducing Diffusion tensor image or DTI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propagated</a:t>
            </a:r>
            <a:r>
              <a:rPr lang="en-US" baseline="0" dirty="0" smtClean="0"/>
              <a:t> source bundles to generate new tracts in the ground truth DTI data. </a:t>
            </a:r>
            <a:endParaRPr lang="en-US" baseline="0" dirty="0" smtClean="0"/>
          </a:p>
          <a:p>
            <a:r>
              <a:rPr lang="en-US" baseline="0" dirty="0" smtClean="0"/>
              <a:t>University of California, Irvine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7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Coloring FA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34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box plot</a:t>
            </a:r>
            <a:r>
              <a:rPr lang="en-US" baseline="0" dirty="0" smtClean="0"/>
              <a:t> shows</a:t>
            </a:r>
          </a:p>
          <a:p>
            <a:r>
              <a:rPr lang="en-US" baseline="0" dirty="0" smtClean="0"/>
              <a:t>	25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</a:t>
            </a:r>
            <a:r>
              <a:rPr lang="en-US" dirty="0" smtClean="0"/>
              <a:t>. Splits the </a:t>
            </a:r>
            <a:r>
              <a:rPr lang="en-US" dirty="0" smtClean="0"/>
              <a:t>lowest 25% of data from the highest 75%</a:t>
            </a:r>
            <a:r>
              <a:rPr lang="en-US" dirty="0" smtClean="0"/>
              <a:t>)</a:t>
            </a:r>
          </a:p>
          <a:p>
            <a:r>
              <a:rPr lang="en-US" dirty="0" smtClean="0"/>
              <a:t>	50th percentile or median (cuts data set in half)</a:t>
            </a:r>
          </a:p>
          <a:p>
            <a:r>
              <a:rPr lang="en-US" dirty="0" smtClean="0"/>
              <a:t>	75th percentile, splits </a:t>
            </a:r>
            <a:r>
              <a:rPr lang="en-US" dirty="0" smtClean="0"/>
              <a:t>off the highest 25% of data from the lowest 75</a:t>
            </a:r>
            <a:r>
              <a:rPr lang="en-US" dirty="0" smtClean="0"/>
              <a:t>%</a:t>
            </a:r>
          </a:p>
          <a:p>
            <a:r>
              <a:rPr lang="en-US" dirty="0" smtClean="0"/>
              <a:t>	And we can</a:t>
            </a:r>
            <a:r>
              <a:rPr lang="en-US" baseline="0" dirty="0" smtClean="0"/>
              <a:t> also see the outliers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5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39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in (mm) mapped to a unique color described by the color bar to the right of each figure. Each fiber traced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compared against the corresponding ground truth bundles. The bundles shown are the output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 absolute</a:t>
            </a:r>
            <a:r>
              <a:rPr lang="en-US" baseline="0" dirty="0" smtClean="0"/>
              <a:t> deviation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8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r>
              <a:rPr lang="en-US" baseline="0" dirty="0" smtClean="0"/>
              <a:t> and use the tool. </a:t>
            </a:r>
          </a:p>
          <a:p>
            <a:r>
              <a:rPr lang="en-US" baseline="0" dirty="0" smtClean="0"/>
              <a:t>Use the tool as a first draft.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4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2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4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Probabilistic: Describe all possible trajectories of a fiber.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Deterministic: Describe the most probable trajectory.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4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9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inputs/outputs</a:t>
            </a:r>
            <a:r>
              <a:rPr lang="en-US" baseline="0" dirty="0" smtClean="0"/>
              <a:t> explicit</a:t>
            </a:r>
          </a:p>
          <a:p>
            <a:r>
              <a:rPr lang="en-US" baseline="0" dirty="0" smtClean="0"/>
              <a:t>Voxel + dilation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smtClean="0"/>
              <a:t>interpolation methods would result in losing the structural information of the image. </a:t>
            </a:r>
            <a:r>
              <a:rPr lang="en-US" dirty="0" smtClean="0"/>
              <a:t>The </a:t>
            </a:r>
            <a:r>
              <a:rPr lang="en-US" dirty="0" smtClean="0"/>
              <a:t>interpolation is done </a:t>
            </a:r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dirty="0" smtClean="0"/>
              <a:t>Log </a:t>
            </a:r>
            <a:r>
              <a:rPr lang="en-US" dirty="0" err="1" smtClean="0"/>
              <a:t>euclidean</a:t>
            </a:r>
            <a:r>
              <a:rPr lang="en-US" baseline="0" dirty="0" smtClean="0"/>
              <a:t> resampling with preservation of strain.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7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Tractography</a:t>
            </a:r>
            <a:r>
              <a:rPr lang="en-US" dirty="0" smtClean="0"/>
              <a:t> was performed by following small steps along the principal diffusion direction</a:t>
            </a:r>
          </a:p>
          <a:p>
            <a:r>
              <a:rPr lang="en-US" dirty="0" smtClean="0"/>
              <a:t>3.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Concise</a:t>
            </a:r>
            <a:r>
              <a:rPr lang="en-US" baseline="0" dirty="0" smtClean="0"/>
              <a:t> s</a:t>
            </a:r>
          </a:p>
          <a:p>
            <a:r>
              <a:rPr lang="en-US" baseline="0" dirty="0" err="1" smtClean="0"/>
              <a:t>Standart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deterministc</a:t>
            </a:r>
            <a:r>
              <a:rPr lang="en-US" baseline="0" dirty="0" smtClean="0"/>
              <a:t> 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1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WM region can be provided as input to </a:t>
            </a:r>
            <a:r>
              <a:rPr lang="en-US" dirty="0" err="1" smtClean="0"/>
              <a:t>Autotract</a:t>
            </a:r>
            <a:r>
              <a:rPr lang="en-US" dirty="0" smtClean="0"/>
              <a:t> or it is calculated using the FA map and </a:t>
            </a:r>
            <a:r>
              <a:rPr lang="en-US" dirty="0" err="1" smtClean="0"/>
              <a:t>thresholding</a:t>
            </a:r>
            <a:r>
              <a:rPr lang="en-US" dirty="0" smtClean="0"/>
              <a:t> with </a:t>
            </a:r>
            <a:r>
              <a:rPr lang="en-US" dirty="0" err="1" smtClean="0"/>
              <a:t>Otsu’smethod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CSF mask can also be provided as input or it is generated with a multi Otsu threshold segmentation. </a:t>
            </a:r>
          </a:p>
          <a:p>
            <a:r>
              <a:rPr lang="en-US" dirty="0" smtClean="0"/>
              <a:t>Specifically, the FA is divided into three clusters and the CSF is considered to lie in the first cluster. </a:t>
            </a:r>
          </a:p>
          <a:p>
            <a:endParaRPr lang="en-US" dirty="0" smtClean="0"/>
          </a:p>
          <a:p>
            <a:r>
              <a:rPr lang="en-US" dirty="0" smtClean="0"/>
              <a:t>The fibers are pruned according to following criteria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Source =&gt; Fiber atlas, </a:t>
            </a:r>
          </a:p>
          <a:p>
            <a:endParaRPr lang="en-US" dirty="0" smtClean="0"/>
          </a:p>
          <a:p>
            <a:r>
              <a:rPr lang="en-US" dirty="0" smtClean="0"/>
              <a:t>User provide CSF and WM is best -&gt; Automatic mask creation for CSF and WM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0551-60A2-3D40-82E5-92D3DCECD0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2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61F6-C66B-454D-BECE-F4DF3AA733E2}" type="datetime1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A1B8-9152-F44A-8263-BA6DAA10BA23}" type="datetime1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3722-C32D-E84A-96E4-BE92A67F44C2}" type="datetime1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1D54-E236-3140-A0A0-6436F9750F59}" type="datetime1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2168-3F48-294E-9695-0AD7452B33F9}" type="datetime1">
              <a:rPr lang="en-US" smtClean="0"/>
              <a:t>2/26/16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0170E-BC66-B14A-9F0C-8D4256566FDB}" type="datetime1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61D5-FC6D-9544-A2B1-0C1306CED3B9}" type="datetime1">
              <a:rPr lang="en-US" smtClean="0"/>
              <a:t>2/26/16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6AAB-3C76-9E40-A35E-7D494C200808}" type="datetime1">
              <a:rPr lang="en-US" smtClean="0"/>
              <a:t>2/26/16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2515-B59B-084A-B635-6B8919E7E835}" type="datetime1">
              <a:rPr lang="en-US" smtClean="0"/>
              <a:t>2/26/16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91C8-4436-3F47-A8FF-B036B9830196}" type="datetime1">
              <a:rPr lang="en-US" smtClean="0"/>
              <a:t>2/26/16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3447-D70B-074A-9E69-4F872D01A3F8}" type="datetime1">
              <a:rPr lang="en-US" smtClean="0"/>
              <a:t>2/26/16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218D2BE-85D3-F84E-A212-144BC87A41FF}" type="datetime1">
              <a:rPr lang="en-US" smtClean="0"/>
              <a:t>2/26/16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53094"/>
            <a:ext cx="7543800" cy="25939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Autotract</a:t>
            </a:r>
            <a:r>
              <a:rPr lang="en-US" dirty="0" smtClean="0"/>
              <a:t>: Automatic </a:t>
            </a:r>
            <a:r>
              <a:rPr lang="en-US" dirty="0"/>
              <a:t>tracking and cleaning </a:t>
            </a:r>
            <a:r>
              <a:rPr lang="en-US" dirty="0" smtClean="0"/>
              <a:t>of </a:t>
            </a:r>
            <a:r>
              <a:rPr lang="en-US" dirty="0" smtClean="0"/>
              <a:t>fibers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8435"/>
            <a:ext cx="6461760" cy="1066800"/>
          </a:xfrm>
        </p:spPr>
        <p:txBody>
          <a:bodyPr/>
          <a:lstStyle/>
          <a:p>
            <a:r>
              <a:rPr lang="en-US" dirty="0" smtClean="0"/>
              <a:t>Presented by: Juan Carlos </a:t>
            </a:r>
            <a:r>
              <a:rPr lang="en-US" dirty="0" err="1" smtClean="0"/>
              <a:t>Prieto</a:t>
            </a:r>
            <a:endParaRPr lang="en-US" dirty="0" smtClean="0"/>
          </a:p>
          <a:p>
            <a:r>
              <a:rPr lang="en-US" sz="1600" dirty="0" smtClean="0"/>
              <a:t>Collaborators: Jean </a:t>
            </a:r>
            <a:r>
              <a:rPr lang="en-US" sz="1600" dirty="0"/>
              <a:t>Y. </a:t>
            </a:r>
            <a:r>
              <a:rPr lang="en-US" sz="1600" dirty="0" smtClean="0"/>
              <a:t>Yang, </a:t>
            </a:r>
            <a:r>
              <a:rPr lang="en-US" sz="1600" dirty="0"/>
              <a:t>Francois </a:t>
            </a:r>
            <a:r>
              <a:rPr lang="en-US" sz="1600" dirty="0" err="1" smtClean="0"/>
              <a:t>Budin</a:t>
            </a:r>
            <a:r>
              <a:rPr lang="en-US" sz="1600" dirty="0" smtClean="0"/>
              <a:t>, </a:t>
            </a:r>
            <a:r>
              <a:rPr lang="en-US" sz="1600" dirty="0"/>
              <a:t>Martin </a:t>
            </a:r>
            <a:r>
              <a:rPr lang="en-US" sz="1600" dirty="0" err="1" smtClean="0"/>
              <a:t>Styner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</a:t>
            </a:fld>
            <a:endParaRPr kumimoji="0" lang="en-US" dirty="0"/>
          </a:p>
        </p:txBody>
      </p:sp>
      <p:pic>
        <p:nvPicPr>
          <p:cNvPr id="4" name="Picture 3" descr="NIRA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3" y="4360761"/>
            <a:ext cx="2254170" cy="2254170"/>
          </a:xfrm>
          <a:prstGeom prst="rect">
            <a:avLst/>
          </a:prstGeom>
        </p:spPr>
      </p:pic>
      <p:pic>
        <p:nvPicPr>
          <p:cNvPr id="6" name="Picture 3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12" y="4909233"/>
            <a:ext cx="3859462" cy="1070124"/>
          </a:xfrm>
          <a:prstGeom prst="rect">
            <a:avLst/>
          </a:prstGeom>
        </p:spPr>
      </p:pic>
      <p:pic>
        <p:nvPicPr>
          <p:cNvPr id="7" name="Picture 6" descr="Screen Shot 2016-02-29 at 9.31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42" y="5143214"/>
            <a:ext cx="1958961" cy="7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55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456"/>
            <a:ext cx="8913813" cy="914400"/>
          </a:xfrm>
        </p:spPr>
        <p:txBody>
          <a:bodyPr/>
          <a:lstStyle/>
          <a:p>
            <a:r>
              <a:rPr lang="en-US" dirty="0" smtClean="0"/>
              <a:t>Experiment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43" y="1132120"/>
            <a:ext cx="3836242" cy="36814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Source atlas DTI: </a:t>
            </a:r>
            <a:endParaRPr lang="en-US" dirty="0"/>
          </a:p>
          <a:p>
            <a:pPr lvl="1"/>
            <a:r>
              <a:rPr lang="en-US" dirty="0"/>
              <a:t>An atlas is generated with DTI </a:t>
            </a:r>
            <a:r>
              <a:rPr lang="en-US" dirty="0" smtClean="0"/>
              <a:t>data </a:t>
            </a:r>
            <a:r>
              <a:rPr lang="en-US" dirty="0"/>
              <a:t>from </a:t>
            </a:r>
            <a:r>
              <a:rPr lang="en-US" dirty="0" smtClean="0"/>
              <a:t>86 neonate infants data acquired at </a:t>
            </a:r>
            <a:r>
              <a:rPr lang="en-US" dirty="0" err="1" smtClean="0"/>
              <a:t>UCIrvine</a:t>
            </a:r>
            <a:r>
              <a:rPr lang="en-US" dirty="0" smtClean="0"/>
              <a:t>. </a:t>
            </a:r>
            <a:endParaRPr lang="en-US" dirty="0"/>
          </a:p>
          <a:p>
            <a:pPr lvl="1"/>
            <a:r>
              <a:rPr lang="en-US" dirty="0"/>
              <a:t>This atlas has </a:t>
            </a:r>
            <a:r>
              <a:rPr lang="en-US" dirty="0" smtClean="0"/>
              <a:t>WM fiber </a:t>
            </a:r>
            <a:r>
              <a:rPr lang="en-US" dirty="0"/>
              <a:t>bundles previously </a:t>
            </a:r>
            <a:r>
              <a:rPr lang="en-US" dirty="0" smtClean="0"/>
              <a:t>determined </a:t>
            </a:r>
            <a:r>
              <a:rPr lang="en-US" dirty="0"/>
              <a:t>by an expert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93911" y="1132120"/>
            <a:ext cx="4163875" cy="36814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Target DTI atlas:</a:t>
            </a:r>
            <a:endParaRPr lang="en-US" dirty="0"/>
          </a:p>
          <a:p>
            <a:pPr lvl="1"/>
            <a:r>
              <a:rPr lang="en-US" dirty="0"/>
              <a:t>DTI data from </a:t>
            </a:r>
            <a:r>
              <a:rPr lang="en-US" dirty="0" smtClean="0"/>
              <a:t>100+ healthy </a:t>
            </a:r>
            <a:r>
              <a:rPr lang="en-US" dirty="0"/>
              <a:t>infants </a:t>
            </a:r>
            <a:r>
              <a:rPr lang="en-US" dirty="0" smtClean="0"/>
              <a:t>(1 </a:t>
            </a:r>
            <a:r>
              <a:rPr lang="en-US" dirty="0"/>
              <a:t>year and 2 </a:t>
            </a:r>
            <a:r>
              <a:rPr lang="en-US" dirty="0" smtClean="0"/>
              <a:t>years). </a:t>
            </a:r>
            <a:endParaRPr lang="en-US" dirty="0"/>
          </a:p>
          <a:p>
            <a:pPr lvl="1"/>
            <a:r>
              <a:rPr lang="en-US" dirty="0" smtClean="0"/>
              <a:t>Validation: </a:t>
            </a:r>
          </a:p>
          <a:p>
            <a:pPr lvl="2"/>
            <a:r>
              <a:rPr lang="en-US" dirty="0" smtClean="0"/>
              <a:t>This </a:t>
            </a:r>
            <a:r>
              <a:rPr lang="en-US" dirty="0"/>
              <a:t>atlas has a set of fiber bundles previously traced and validated by an </a:t>
            </a:r>
            <a:r>
              <a:rPr lang="en-US" dirty="0" smtClean="0"/>
              <a:t>expert. Ground truth (GT)</a:t>
            </a:r>
          </a:p>
          <a:p>
            <a:pPr lvl="2"/>
            <a:r>
              <a:rPr lang="en-US" dirty="0" err="1" smtClean="0"/>
              <a:t>Autotract</a:t>
            </a:r>
            <a:r>
              <a:rPr lang="en-US" dirty="0" smtClean="0"/>
              <a:t> VS. GT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3443" y="4728235"/>
            <a:ext cx="2615956" cy="16111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Inputs</a:t>
            </a:r>
            <a:endParaRPr lang="en-US" b="1" dirty="0" smtClean="0"/>
          </a:p>
          <a:p>
            <a:pPr marL="342900" indent="-342900">
              <a:buAutoNum type="arabicPeriod"/>
            </a:pPr>
            <a:r>
              <a:rPr lang="en-US" dirty="0" smtClean="0"/>
              <a:t>Source DTI atlas</a:t>
            </a:r>
          </a:p>
          <a:p>
            <a:pPr marL="342900" indent="-342900">
              <a:buAutoNum type="arabicPeriod"/>
            </a:pPr>
            <a:r>
              <a:rPr lang="en-US" dirty="0" smtClean="0"/>
              <a:t>Source atlas fiber bundles</a:t>
            </a:r>
          </a:p>
          <a:p>
            <a:pPr marL="342900" indent="-342900">
              <a:buAutoNum type="arabicPeriod"/>
            </a:pPr>
            <a:r>
              <a:rPr lang="en-US" dirty="0" smtClean="0"/>
              <a:t>Target DTI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79427" y="4785098"/>
            <a:ext cx="2388482" cy="14888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Outputs</a:t>
            </a:r>
          </a:p>
          <a:p>
            <a:pPr algn="ctr"/>
            <a:r>
              <a:rPr lang="en-US" dirty="0" smtClean="0"/>
              <a:t>1. </a:t>
            </a:r>
            <a:r>
              <a:rPr lang="en-US" dirty="0" err="1" smtClean="0"/>
              <a:t>Autotract</a:t>
            </a:r>
            <a:r>
              <a:rPr lang="en-US" dirty="0" smtClean="0"/>
              <a:t> target DTI fiber bundles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2719399" y="5529530"/>
            <a:ext cx="560028" cy="4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246069" y="4742450"/>
            <a:ext cx="2088501" cy="15741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Validation: </a:t>
            </a:r>
          </a:p>
          <a:p>
            <a:pPr algn="ctr"/>
            <a:r>
              <a:rPr lang="en-US" dirty="0" smtClean="0"/>
              <a:t>Ground truth data vs. </a:t>
            </a:r>
            <a:r>
              <a:rPr lang="en-US" dirty="0" err="1" smtClean="0"/>
              <a:t>Autotract</a:t>
            </a:r>
            <a:r>
              <a:rPr lang="en-US" dirty="0" smtClean="0"/>
              <a:t> </a:t>
            </a:r>
          </a:p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stCxn id="7" idx="3"/>
            <a:endCxn id="10" idx="1"/>
          </p:cNvCxnSpPr>
          <p:nvPr/>
        </p:nvCxnSpPr>
        <p:spPr>
          <a:xfrm>
            <a:off x="5667909" y="5529530"/>
            <a:ext cx="578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34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WholeBrainAutomaticTractography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r="2898"/>
          <a:stretch>
            <a:fillRect/>
          </a:stretch>
        </p:blipFill>
        <p:spPr>
          <a:xfrm>
            <a:off x="587643" y="1431858"/>
            <a:ext cx="3876545" cy="4187813"/>
          </a:xfrm>
        </p:spPr>
      </p:pic>
      <p:pic>
        <p:nvPicPr>
          <p:cNvPr id="21" name="Content Placeholder 16" descr="WholeBrainSource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9" b="7299"/>
          <a:stretch>
            <a:fillRect/>
          </a:stretch>
        </p:blipFill>
        <p:spPr>
          <a:xfrm>
            <a:off x="4640858" y="103680"/>
            <a:ext cx="3566160" cy="32110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04" y="0"/>
            <a:ext cx="76200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649559" y="2980296"/>
            <a:ext cx="3657600" cy="639762"/>
          </a:xfrm>
        </p:spPr>
        <p:txBody>
          <a:bodyPr/>
          <a:lstStyle/>
          <a:p>
            <a:r>
              <a:rPr lang="en-US" sz="2000" dirty="0" smtClean="0"/>
              <a:t>Source atlas fibers</a:t>
            </a:r>
            <a:endParaRPr lang="en-US" sz="20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739604" y="6173688"/>
            <a:ext cx="3657600" cy="639762"/>
          </a:xfrm>
        </p:spPr>
        <p:txBody>
          <a:bodyPr/>
          <a:lstStyle/>
          <a:p>
            <a:r>
              <a:rPr lang="en-US" sz="2000" dirty="0" smtClean="0"/>
              <a:t>Ground truth on target</a:t>
            </a:r>
            <a:endParaRPr lang="en-US" sz="20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11</a:t>
            </a:fld>
            <a:endParaRPr lang="en-US"/>
          </a:p>
        </p:txBody>
      </p:sp>
      <p:pic>
        <p:nvPicPr>
          <p:cNvPr id="19" name="Content Placeholder 15" descr="WholeBrainTrac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" b="6710"/>
          <a:stretch>
            <a:fillRect/>
          </a:stretch>
        </p:blipFill>
        <p:spPr>
          <a:xfrm>
            <a:off x="4991491" y="3712638"/>
            <a:ext cx="3094465" cy="2786322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450715" y="5578476"/>
            <a:ext cx="365760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Autotract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-166002"/>
            <a:ext cx="7620000" cy="1143000"/>
          </a:xfrm>
        </p:spPr>
        <p:txBody>
          <a:bodyPr/>
          <a:lstStyle/>
          <a:p>
            <a:r>
              <a:rPr lang="en-US" dirty="0" smtClean="0"/>
              <a:t>Fiber bundle length – Box plots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356800"/>
            <a:ext cx="7620000" cy="13478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Red – source, Green – GT target, Blue – </a:t>
            </a:r>
            <a:r>
              <a:rPr lang="en-US" dirty="0" err="1" smtClean="0"/>
              <a:t>Autotract</a:t>
            </a:r>
            <a:endParaRPr lang="en-US" dirty="0" smtClean="0"/>
          </a:p>
          <a:p>
            <a:r>
              <a:rPr lang="en-US" dirty="0" smtClean="0"/>
              <a:t>Source bundles -&gt; Tight distributions</a:t>
            </a:r>
          </a:p>
          <a:p>
            <a:r>
              <a:rPr lang="en-US" dirty="0" smtClean="0"/>
              <a:t>GT bundles -&gt; longer and looser distribution</a:t>
            </a:r>
          </a:p>
          <a:p>
            <a:r>
              <a:rPr lang="en-US" dirty="0" err="1" smtClean="0"/>
              <a:t>Autotract</a:t>
            </a:r>
            <a:r>
              <a:rPr lang="en-US" dirty="0" smtClean="0"/>
              <a:t> -&gt; looser but includes source distribution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6-02-29 at 7.5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5" y="856250"/>
            <a:ext cx="7137710" cy="453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2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0" y="17776"/>
            <a:ext cx="8913813" cy="914400"/>
          </a:xfrm>
        </p:spPr>
        <p:txBody>
          <a:bodyPr/>
          <a:lstStyle/>
          <a:p>
            <a:r>
              <a:rPr lang="en-US" dirty="0" smtClean="0"/>
              <a:t>Source fiber bundles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fiberStatisticsSource_extrac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4" y="847550"/>
            <a:ext cx="7980563" cy="58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1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0" y="17776"/>
            <a:ext cx="8913813" cy="914400"/>
          </a:xfrm>
        </p:spPr>
        <p:txBody>
          <a:bodyPr/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14</a:t>
            </a:fld>
            <a:endParaRPr lang="en-US"/>
          </a:p>
        </p:txBody>
      </p:sp>
      <p:pic>
        <p:nvPicPr>
          <p:cNvPr id="3" name="Content Placeholder 2" descr="fiberStatisticsGroundWMCroped_extractOut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7" t="1" b="-409"/>
          <a:stretch/>
        </p:blipFill>
        <p:spPr>
          <a:xfrm>
            <a:off x="-267995" y="796092"/>
            <a:ext cx="8570813" cy="6061908"/>
          </a:xfrm>
        </p:spPr>
      </p:pic>
    </p:spTree>
    <p:extLst>
      <p:ext uri="{BB962C8B-B14F-4D97-AF65-F5344CB8AC3E}">
        <p14:creationId xmlns:p14="http://schemas.microsoft.com/office/powerpoint/2010/main" val="41333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0" y="0"/>
            <a:ext cx="8913813" cy="914400"/>
          </a:xfrm>
        </p:spPr>
        <p:txBody>
          <a:bodyPr/>
          <a:lstStyle/>
          <a:p>
            <a:r>
              <a:rPr lang="en-US" dirty="0" err="1" smtClean="0"/>
              <a:t>Autotract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fiberStatisticsAutoTract_extractOu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" y="726360"/>
            <a:ext cx="8141691" cy="59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3813" cy="914400"/>
          </a:xfrm>
        </p:spPr>
        <p:txBody>
          <a:bodyPr/>
          <a:lstStyle/>
          <a:p>
            <a:r>
              <a:rPr lang="en-US" dirty="0" smtClean="0"/>
              <a:t>Average bundle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4" descr="AverageFiberLengthComparisonOu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96" b="-6296"/>
          <a:stretch>
            <a:fillRect/>
          </a:stretch>
        </p:blipFill>
        <p:spPr>
          <a:xfrm>
            <a:off x="-1" y="663406"/>
            <a:ext cx="9209590" cy="490923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24800"/>
            <a:ext cx="7620000" cy="1624320"/>
          </a:xfrm>
        </p:spPr>
        <p:txBody>
          <a:bodyPr/>
          <a:lstStyle/>
          <a:p>
            <a:r>
              <a:rPr lang="en-US" dirty="0" smtClean="0"/>
              <a:t>GT target bundles are much larger than source atlas bundles (two experts)</a:t>
            </a:r>
          </a:p>
          <a:p>
            <a:r>
              <a:rPr lang="en-US" dirty="0" err="1" smtClean="0"/>
              <a:t>Autotract</a:t>
            </a:r>
            <a:r>
              <a:rPr lang="en-US" dirty="0" smtClean="0"/>
              <a:t> </a:t>
            </a:r>
            <a:r>
              <a:rPr lang="en-US" dirty="0"/>
              <a:t>bundles are shorter.</a:t>
            </a:r>
          </a:p>
          <a:p>
            <a:r>
              <a:rPr lang="en-US" dirty="0"/>
              <a:t>Positive correlation </a:t>
            </a:r>
            <a:r>
              <a:rPr lang="en-US" dirty="0" smtClean="0"/>
              <a:t>between GT target </a:t>
            </a:r>
            <a:r>
              <a:rPr lang="en-US" dirty="0"/>
              <a:t>and </a:t>
            </a:r>
            <a:r>
              <a:rPr lang="en-US" dirty="0" err="1"/>
              <a:t>Autotract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898" y="24574"/>
            <a:ext cx="7620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Minimum </a:t>
            </a:r>
            <a:r>
              <a:rPr lang="en-US" dirty="0" smtClean="0"/>
              <a:t>distance GT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Autotract</a:t>
            </a:r>
            <a:endParaRPr lang="en-US" dirty="0"/>
          </a:p>
        </p:txBody>
      </p:sp>
      <p:pic>
        <p:nvPicPr>
          <p:cNvPr id="9" name="Content Placeholder 8" descr="DistanceCorticoThalamic_Right_Motor_bundleOut.eps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4" b="-5434"/>
          <a:stretch>
            <a:fillRect/>
          </a:stretch>
        </p:blipFill>
        <p:spPr>
          <a:xfrm>
            <a:off x="3886023" y="950276"/>
            <a:ext cx="4561485" cy="47089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56798" y="2955908"/>
            <a:ext cx="53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348" y="5391629"/>
            <a:ext cx="273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Corpus callosum Genu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1619" y="5464294"/>
            <a:ext cx="321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Cortico</a:t>
            </a:r>
            <a:r>
              <a:rPr lang="en-US" dirty="0" smtClean="0"/>
              <a:t> thalamic left motor</a:t>
            </a:r>
            <a:endParaRPr lang="en-US" dirty="0"/>
          </a:p>
        </p:txBody>
      </p:sp>
      <p:pic>
        <p:nvPicPr>
          <p:cNvPr id="8" name="Content Placeholder 7" descr="DistanceCorpusCallosumSpleniumOut.eps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6" b="-1616"/>
          <a:stretch>
            <a:fillRect/>
          </a:stretch>
        </p:blipFill>
        <p:spPr>
          <a:xfrm>
            <a:off x="0" y="1008632"/>
            <a:ext cx="4340971" cy="4481263"/>
          </a:xfr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457200" y="5933760"/>
            <a:ext cx="7620000" cy="78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Similar fiber lengths. </a:t>
            </a:r>
          </a:p>
          <a:p>
            <a:r>
              <a:rPr lang="en-US" sz="1600" dirty="0" smtClean="0"/>
              <a:t>Investigate new approach to crop fibers and stop tracking. </a:t>
            </a:r>
          </a:p>
        </p:txBody>
      </p:sp>
    </p:spTree>
    <p:extLst>
      <p:ext uri="{BB962C8B-B14F-4D97-AF65-F5344CB8AC3E}">
        <p14:creationId xmlns:p14="http://schemas.microsoft.com/office/powerpoint/2010/main" val="164230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4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Average fiber </a:t>
            </a:r>
            <a:r>
              <a:rPr lang="en-US" dirty="0"/>
              <a:t>distance </a:t>
            </a:r>
            <a:r>
              <a:rPr lang="en-US" dirty="0" smtClean="0"/>
              <a:t>GT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Autotract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Fiber2FiberMeanAbsoluteOu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" y="1190196"/>
            <a:ext cx="8336984" cy="4666766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457200" y="5933760"/>
            <a:ext cx="7620000" cy="78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Average bundle distance in average is less than 4mm</a:t>
            </a:r>
          </a:p>
          <a:p>
            <a:r>
              <a:rPr lang="en-US" sz="1600" dirty="0" smtClean="0"/>
              <a:t>MAD shows tight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82520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84" y="155185"/>
            <a:ext cx="76200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98" y="1298388"/>
            <a:ext cx="8099618" cy="5250416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Autotract</a:t>
            </a:r>
            <a:r>
              <a:rPr lang="en-US" sz="2000" dirty="0" smtClean="0"/>
              <a:t> </a:t>
            </a:r>
            <a:r>
              <a:rPr lang="en-US" sz="2000" dirty="0"/>
              <a:t>i</a:t>
            </a:r>
            <a:r>
              <a:rPr lang="en-US" sz="2000" dirty="0" smtClean="0"/>
              <a:t>s a </a:t>
            </a:r>
            <a:r>
              <a:rPr lang="en-US" sz="2000" dirty="0"/>
              <a:t>fully automated tool for fiber tracking and cleaning. </a:t>
            </a:r>
            <a:endParaRPr lang="en-US" sz="2000" dirty="0" smtClean="0"/>
          </a:p>
          <a:p>
            <a:r>
              <a:rPr lang="en-US" sz="2000" dirty="0" smtClean="0"/>
              <a:t>Uses prior knowledge </a:t>
            </a:r>
            <a:r>
              <a:rPr lang="en-US" sz="2000" dirty="0" smtClean="0"/>
              <a:t>from </a:t>
            </a:r>
            <a:r>
              <a:rPr lang="en-US" sz="2000" dirty="0"/>
              <a:t>fiber bundles previously </a:t>
            </a:r>
            <a:r>
              <a:rPr lang="en-US" sz="2000" dirty="0" smtClean="0"/>
              <a:t>traced. </a:t>
            </a:r>
            <a:endParaRPr lang="en-US" sz="2000" dirty="0"/>
          </a:p>
          <a:p>
            <a:r>
              <a:rPr lang="en-US" sz="2000" dirty="0" smtClean="0"/>
              <a:t>Approach demonstrated for a wide </a:t>
            </a:r>
            <a:r>
              <a:rPr lang="en-US" sz="2000" dirty="0" smtClean="0"/>
              <a:t>variety of </a:t>
            </a:r>
            <a:r>
              <a:rPr lang="en-US" sz="2000" dirty="0" smtClean="0"/>
              <a:t>brain structures.</a:t>
            </a:r>
            <a:endParaRPr lang="en-US" sz="2000" dirty="0"/>
          </a:p>
          <a:p>
            <a:r>
              <a:rPr lang="en-US" sz="2000" dirty="0" smtClean="0"/>
              <a:t>Save </a:t>
            </a:r>
            <a:r>
              <a:rPr lang="en-US" sz="2000" dirty="0"/>
              <a:t>time from the tedious procedure of cleaning and validating fiber tracts </a:t>
            </a:r>
            <a:r>
              <a:rPr lang="en-US" sz="2000" dirty="0" smtClean="0"/>
              <a:t>for </a:t>
            </a:r>
            <a:r>
              <a:rPr lang="en-US" sz="2000" dirty="0"/>
              <a:t>different brain regions. </a:t>
            </a:r>
            <a:endParaRPr lang="en-US" sz="2000" dirty="0" smtClean="0"/>
          </a:p>
          <a:p>
            <a:r>
              <a:rPr lang="en-US" sz="2000" dirty="0" smtClean="0"/>
              <a:t>Enable new </a:t>
            </a:r>
            <a:r>
              <a:rPr lang="en-US" sz="2000" dirty="0"/>
              <a:t>possibilities for research </a:t>
            </a:r>
            <a:r>
              <a:rPr lang="en-US" sz="2000" dirty="0" smtClean="0"/>
              <a:t>applications</a:t>
            </a:r>
          </a:p>
          <a:p>
            <a:pPr lvl="1"/>
            <a:r>
              <a:rPr lang="en-US" sz="1800" dirty="0" smtClean="0"/>
              <a:t>Statistical </a:t>
            </a:r>
            <a:r>
              <a:rPr lang="en-US" sz="1800" dirty="0"/>
              <a:t>white matter analysis using </a:t>
            </a:r>
            <a:r>
              <a:rPr lang="en-US" sz="1800" dirty="0" err="1"/>
              <a:t>tractography</a:t>
            </a:r>
            <a:r>
              <a:rPr lang="en-US" sz="1800" dirty="0"/>
              <a:t>. </a:t>
            </a:r>
            <a:endParaRPr lang="en-US" sz="1800" dirty="0" smtClean="0"/>
          </a:p>
          <a:p>
            <a:pPr lvl="1"/>
            <a:r>
              <a:rPr lang="en-US" sz="1800" dirty="0" err="1" smtClean="0"/>
              <a:t>Neuroscientific</a:t>
            </a:r>
            <a:r>
              <a:rPr lang="en-US" sz="1800" dirty="0" smtClean="0"/>
              <a:t> </a:t>
            </a:r>
            <a:r>
              <a:rPr lang="en-US" sz="1800" dirty="0"/>
              <a:t>hypotheses </a:t>
            </a:r>
            <a:r>
              <a:rPr lang="en-US" sz="1800" dirty="0" smtClean="0"/>
              <a:t>regarding </a:t>
            </a:r>
            <a:r>
              <a:rPr lang="en-US" sz="1800" dirty="0"/>
              <a:t>group differences. </a:t>
            </a:r>
          </a:p>
          <a:p>
            <a:r>
              <a:rPr lang="en-US" sz="2000" dirty="0" smtClean="0"/>
              <a:t>Future </a:t>
            </a:r>
            <a:r>
              <a:rPr lang="en-US" sz="2000" dirty="0" smtClean="0"/>
              <a:t>work</a:t>
            </a:r>
          </a:p>
          <a:p>
            <a:pPr lvl="1"/>
            <a:r>
              <a:rPr lang="en-US" sz="1800" dirty="0" smtClean="0"/>
              <a:t>Optimize </a:t>
            </a:r>
            <a:r>
              <a:rPr lang="en-US" sz="1800" dirty="0"/>
              <a:t>the approach to achieve similar fiber lengths. </a:t>
            </a:r>
            <a:endParaRPr lang="en-US" sz="1800" dirty="0" smtClean="0"/>
          </a:p>
          <a:p>
            <a:pPr lvl="1"/>
            <a:r>
              <a:rPr lang="en-US" sz="1800" dirty="0" smtClean="0"/>
              <a:t>Investigate </a:t>
            </a:r>
            <a:r>
              <a:rPr lang="en-US" sz="1800" dirty="0"/>
              <a:t>a new strategy to crop fibers based on shape </a:t>
            </a:r>
            <a:r>
              <a:rPr lang="en-US" sz="1800" dirty="0" smtClean="0"/>
              <a:t>descriptors; </a:t>
            </a:r>
            <a:r>
              <a:rPr lang="en-US" sz="1800" dirty="0"/>
              <a:t>different similarity </a:t>
            </a:r>
            <a:r>
              <a:rPr lang="en-US" sz="1800" dirty="0" smtClean="0"/>
              <a:t>metrics; improving </a:t>
            </a:r>
            <a:r>
              <a:rPr lang="en-US" sz="1800" dirty="0"/>
              <a:t>stopping criteria for </a:t>
            </a:r>
            <a:r>
              <a:rPr lang="en-US" sz="1800" dirty="0" err="1"/>
              <a:t>tractography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2000" dirty="0" smtClean="0"/>
              <a:t>Improvements </a:t>
            </a:r>
            <a:r>
              <a:rPr lang="en-US" sz="2000" dirty="0"/>
              <a:t>to this framework could lead to a fully automated approach for </a:t>
            </a:r>
            <a:r>
              <a:rPr lang="en-US" sz="2000" dirty="0" err="1"/>
              <a:t>tractography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2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6-02-29 at 4.53.36 PM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361"/>
          <a:stretch>
            <a:fillRect/>
          </a:stretch>
        </p:blipFill>
        <p:spPr>
          <a:xfrm>
            <a:off x="4568446" y="503168"/>
            <a:ext cx="3657600" cy="45902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0" y="138240"/>
            <a:ext cx="7620000" cy="11430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1" y="1269956"/>
            <a:ext cx="4568447" cy="5246862"/>
          </a:xfrm>
        </p:spPr>
        <p:txBody>
          <a:bodyPr>
            <a:noAutofit/>
          </a:bodyPr>
          <a:lstStyle/>
          <a:p>
            <a:r>
              <a:rPr lang="en-US" sz="2400" dirty="0"/>
              <a:t>Diffusion tensor imaging (DTI)</a:t>
            </a:r>
          </a:p>
          <a:p>
            <a:pPr lvl="1"/>
            <a:r>
              <a:rPr lang="en-US" sz="1800" dirty="0"/>
              <a:t>Measures anisotropic diffusion of water molecules in in-vivo biological tissue. </a:t>
            </a:r>
          </a:p>
          <a:p>
            <a:pPr lvl="1"/>
            <a:r>
              <a:rPr lang="en-US" sz="1800" dirty="0" smtClean="0"/>
              <a:t>Water diffusion reveals </a:t>
            </a:r>
            <a:r>
              <a:rPr lang="en-US" sz="1800" dirty="0"/>
              <a:t>the structure of the tissue.</a:t>
            </a:r>
          </a:p>
          <a:p>
            <a:r>
              <a:rPr lang="en-US" sz="2400" dirty="0"/>
              <a:t>Brain DTI. </a:t>
            </a:r>
          </a:p>
          <a:p>
            <a:pPr lvl="1"/>
            <a:r>
              <a:rPr lang="en-US" sz="1800" dirty="0"/>
              <a:t>Useful to understand white matter (WM) fiber structures. </a:t>
            </a:r>
          </a:p>
          <a:p>
            <a:r>
              <a:rPr lang="en-US" sz="2200" dirty="0" smtClean="0"/>
              <a:t>Relationships </a:t>
            </a:r>
            <a:r>
              <a:rPr lang="en-US" sz="2200" dirty="0"/>
              <a:t>between DTI measures and WM </a:t>
            </a:r>
            <a:r>
              <a:rPr lang="en-US" sz="2200" dirty="0" smtClean="0"/>
              <a:t>structure reveals pathologic </a:t>
            </a:r>
            <a:r>
              <a:rPr lang="en-US" sz="2200" dirty="0"/>
              <a:t>features: </a:t>
            </a:r>
          </a:p>
          <a:p>
            <a:pPr lvl="2"/>
            <a:r>
              <a:rPr lang="en-US" sz="1600" dirty="0"/>
              <a:t>Ischemia</a:t>
            </a:r>
          </a:p>
          <a:p>
            <a:pPr lvl="2"/>
            <a:r>
              <a:rPr lang="en-US" sz="1600" dirty="0"/>
              <a:t>Myelination</a:t>
            </a:r>
          </a:p>
          <a:p>
            <a:pPr lvl="2"/>
            <a:r>
              <a:rPr lang="en-US" sz="1600" dirty="0"/>
              <a:t>Axonal damage. </a:t>
            </a:r>
          </a:p>
          <a:p>
            <a:pPr lvl="2"/>
            <a:r>
              <a:rPr lang="en-US" sz="1600" dirty="0"/>
              <a:t>Inflammation</a:t>
            </a:r>
          </a:p>
          <a:p>
            <a:pPr lvl="2"/>
            <a:r>
              <a:rPr lang="en-US" sz="1600" dirty="0" smtClean="0"/>
              <a:t>Edema</a:t>
            </a:r>
            <a:r>
              <a:rPr lang="en-US" sz="1600" dirty="0"/>
              <a:t>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399" y="5213287"/>
            <a:ext cx="323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Axial view brain </a:t>
            </a:r>
            <a:r>
              <a:rPr lang="en-US" dirty="0"/>
              <a:t>DTI </a:t>
            </a:r>
            <a:r>
              <a:rPr lang="en-US" dirty="0" smtClean="0"/>
              <a:t>visualization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oloring by direction</a:t>
            </a:r>
          </a:p>
        </p:txBody>
      </p:sp>
    </p:spTree>
    <p:extLst>
      <p:ext uri="{BB962C8B-B14F-4D97-AF65-F5344CB8AC3E}">
        <p14:creationId xmlns:p14="http://schemas.microsoft.com/office/powerpoint/2010/main" val="301210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available for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www.github.com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NiralUser</a:t>
            </a:r>
            <a:r>
              <a:rPr lang="en-US" sz="3200" dirty="0" smtClean="0"/>
              <a:t>/</a:t>
            </a:r>
            <a:r>
              <a:rPr lang="en-US" sz="3200" dirty="0" err="1" smtClean="0"/>
              <a:t>Autotract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Shot 2016-02-29 at 8.0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51" y="2366469"/>
            <a:ext cx="5175044" cy="39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4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Diffusion</a:t>
            </a:r>
            <a:r>
              <a:rPr lang="en-US" sz="2400" dirty="0" smtClean="0"/>
              <a:t>-weighted </a:t>
            </a:r>
            <a:r>
              <a:rPr lang="en-US" sz="2400" b="1" dirty="0" smtClean="0"/>
              <a:t>(DW) </a:t>
            </a:r>
            <a:r>
              <a:rPr lang="en-US" sz="2400" dirty="0" smtClean="0"/>
              <a:t>MRI methods including DTI are powerful </a:t>
            </a:r>
            <a:r>
              <a:rPr lang="en-US" sz="2400" dirty="0"/>
              <a:t>probes for characterizing the effects of disease and aging </a:t>
            </a:r>
            <a:r>
              <a:rPr lang="en-US" sz="2400" dirty="0" smtClean="0"/>
              <a:t>based on tissue structure. </a:t>
            </a:r>
          </a:p>
          <a:p>
            <a:r>
              <a:rPr lang="en-US" sz="2600" dirty="0" smtClean="0"/>
              <a:t>Highly </a:t>
            </a:r>
            <a:r>
              <a:rPr lang="en-US" sz="2600" dirty="0"/>
              <a:t>sensitive to changes at the cellular and microstructural </a:t>
            </a:r>
            <a:r>
              <a:rPr lang="en-US" sz="2600" dirty="0" smtClean="0"/>
              <a:t>level</a:t>
            </a:r>
            <a:r>
              <a:rPr lang="en-US" sz="2600" dirty="0" smtClean="0"/>
              <a:t>.</a:t>
            </a:r>
            <a:endParaRPr lang="en-US" sz="2600" dirty="0" smtClean="0"/>
          </a:p>
          <a:p>
            <a:r>
              <a:rPr lang="en-US" sz="2400" dirty="0" smtClean="0"/>
              <a:t>Applications include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eurosurgical </a:t>
            </a:r>
            <a:r>
              <a:rPr lang="en-US" dirty="0"/>
              <a:t>planning</a:t>
            </a:r>
            <a:r>
              <a:rPr lang="en-US" dirty="0" smtClean="0"/>
              <a:t>; </a:t>
            </a:r>
            <a:r>
              <a:rPr lang="en-US" dirty="0"/>
              <a:t>assessment and study of neurological diseases such as multiple </a:t>
            </a:r>
            <a:r>
              <a:rPr lang="en-US" dirty="0" smtClean="0"/>
              <a:t>sclerosis </a:t>
            </a:r>
            <a:r>
              <a:rPr lang="en-US" dirty="0"/>
              <a:t>or schizophrenia</a:t>
            </a:r>
            <a:r>
              <a:rPr lang="en-US" dirty="0" smtClean="0"/>
              <a:t>; </a:t>
            </a:r>
            <a:r>
              <a:rPr lang="en-US" dirty="0" smtClean="0"/>
              <a:t>brain tumor differentiation; post</a:t>
            </a:r>
            <a:r>
              <a:rPr lang="en-US" dirty="0"/>
              <a:t>-surgical </a:t>
            </a:r>
            <a:r>
              <a:rPr lang="en-US" dirty="0" smtClean="0"/>
              <a:t>validation; normal brain development.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streamline.png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r="8318"/>
          <a:stretch>
            <a:fillRect/>
          </a:stretch>
        </p:blipFill>
        <p:spPr>
          <a:xfrm>
            <a:off x="4607502" y="-240207"/>
            <a:ext cx="3676360" cy="397261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228667" y="3435364"/>
            <a:ext cx="2259034" cy="452437"/>
          </a:xfrm>
        </p:spPr>
        <p:txBody>
          <a:bodyPr/>
          <a:lstStyle/>
          <a:p>
            <a:r>
              <a:rPr lang="en-US" dirty="0" smtClean="0"/>
              <a:t>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5067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Two main approaches</a:t>
            </a:r>
          </a:p>
          <a:p>
            <a:pPr lvl="1"/>
            <a:r>
              <a:rPr lang="en-US" dirty="0" smtClean="0"/>
              <a:t>Probabilistic and deterministic. </a:t>
            </a:r>
          </a:p>
          <a:p>
            <a:r>
              <a:rPr lang="en-US" dirty="0" smtClean="0"/>
              <a:t>Estimate </a:t>
            </a:r>
            <a:r>
              <a:rPr lang="en-US" dirty="0"/>
              <a:t>a tract trajectory </a:t>
            </a:r>
            <a:endParaRPr lang="en-US" dirty="0" smtClean="0"/>
          </a:p>
          <a:p>
            <a:pPr lvl="1"/>
            <a:r>
              <a:rPr lang="en-US" dirty="0" smtClean="0"/>
              <a:t>Seed point or starting point.</a:t>
            </a:r>
          </a:p>
          <a:p>
            <a:pPr lvl="1"/>
            <a:r>
              <a:rPr lang="en-US" dirty="0" smtClean="0"/>
              <a:t>Small steps in the principal diffusion direction at each voxel.</a:t>
            </a:r>
          </a:p>
          <a:p>
            <a:r>
              <a:rPr lang="en-US" dirty="0" smtClean="0"/>
              <a:t>WM fiber structures</a:t>
            </a:r>
          </a:p>
          <a:p>
            <a:pPr lvl="1"/>
            <a:r>
              <a:rPr lang="en-US" dirty="0" smtClean="0"/>
              <a:t>Water </a:t>
            </a:r>
            <a:r>
              <a:rPr lang="en-US" dirty="0"/>
              <a:t>molecules </a:t>
            </a:r>
            <a:r>
              <a:rPr lang="en-US" dirty="0" smtClean="0"/>
              <a:t>diffuse </a:t>
            </a:r>
            <a:r>
              <a:rPr lang="en-US" dirty="0"/>
              <a:t>more freely along the </a:t>
            </a:r>
            <a:r>
              <a:rPr lang="en-US" dirty="0" smtClean="0"/>
              <a:t>direction of the WM fiber.</a:t>
            </a:r>
          </a:p>
          <a:p>
            <a:r>
              <a:rPr lang="en-US" dirty="0" smtClean="0"/>
              <a:t>Stopping criteria.	</a:t>
            </a:r>
          </a:p>
          <a:p>
            <a:pPr lvl="1"/>
            <a:r>
              <a:rPr lang="en-US" dirty="0" smtClean="0"/>
              <a:t>Fractional anisotropy </a:t>
            </a:r>
            <a:r>
              <a:rPr lang="en-US" b="1" dirty="0" smtClean="0"/>
              <a:t>(FA) </a:t>
            </a:r>
            <a:r>
              <a:rPr lang="en-US" dirty="0" smtClean="0"/>
              <a:t>[0-1]; </a:t>
            </a:r>
          </a:p>
          <a:p>
            <a:pPr lvl="2"/>
            <a:r>
              <a:rPr lang="en-US" dirty="0" smtClean="0"/>
              <a:t>0 means isotropic.</a:t>
            </a:r>
          </a:p>
          <a:p>
            <a:pPr lvl="2"/>
            <a:r>
              <a:rPr lang="en-US" dirty="0" smtClean="0"/>
              <a:t>1 means diffusion in one direction.</a:t>
            </a:r>
          </a:p>
          <a:p>
            <a:pPr lvl="1"/>
            <a:r>
              <a:rPr lang="en-US" dirty="0"/>
              <a:t>Drop below FA threshold. 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67" y="4155770"/>
            <a:ext cx="1287430" cy="1287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378" y="4155770"/>
            <a:ext cx="208793" cy="1287430"/>
          </a:xfrm>
          <a:prstGeom prst="rect">
            <a:avLst/>
          </a:prstGeom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5381066" y="5592763"/>
            <a:ext cx="2550141" cy="452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 measurement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111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Tractography</a:t>
            </a:r>
            <a:r>
              <a:rPr lang="en-US" dirty="0" smtClean="0"/>
              <a:t> is a time </a:t>
            </a:r>
            <a:r>
              <a:rPr lang="en-US" dirty="0"/>
              <a:t>consuming </a:t>
            </a:r>
            <a:r>
              <a:rPr lang="en-US" dirty="0" smtClean="0"/>
              <a:t>operation: </a:t>
            </a:r>
          </a:p>
          <a:p>
            <a:pPr lvl="1"/>
            <a:r>
              <a:rPr lang="en-US" dirty="0" smtClean="0"/>
              <a:t>An experienced user takes ~4 weeks for a full brain </a:t>
            </a:r>
            <a:r>
              <a:rPr lang="en-US" dirty="0" err="1" smtClean="0"/>
              <a:t>tractography</a:t>
            </a:r>
            <a:endParaRPr lang="en-US" dirty="0" smtClean="0"/>
          </a:p>
          <a:p>
            <a:pPr lvl="1"/>
            <a:r>
              <a:rPr lang="en-US" dirty="0" smtClean="0"/>
              <a:t>Additionally, cleaning and pruning fiber tracts. </a:t>
            </a:r>
            <a:endParaRPr lang="en-US" dirty="0" smtClean="0"/>
          </a:p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Different experts end up with different tracts. 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tracking variability. 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/>
              <a:t>prior </a:t>
            </a:r>
            <a:r>
              <a:rPr lang="en-US" dirty="0" smtClean="0"/>
              <a:t>knowledge. </a:t>
            </a:r>
          </a:p>
          <a:p>
            <a:r>
              <a:rPr lang="en-US" dirty="0" err="1" smtClean="0"/>
              <a:t>Tractography</a:t>
            </a:r>
            <a:r>
              <a:rPr lang="en-US" dirty="0" smtClean="0"/>
              <a:t> is an error-prone procedure. </a:t>
            </a:r>
          </a:p>
          <a:p>
            <a:pPr lvl="1"/>
            <a:r>
              <a:rPr lang="en-US" dirty="0" smtClean="0"/>
              <a:t>Sensitive to initialization.</a:t>
            </a:r>
          </a:p>
          <a:p>
            <a:pPr lvl="1"/>
            <a:r>
              <a:rPr lang="en-US" dirty="0" smtClean="0"/>
              <a:t>Depends on the fiber-tracking algorithm. Estimation of accurate orientations; resolve crossing of fibers, kissing, branching, etc.</a:t>
            </a:r>
            <a:endParaRPr lang="en-US" dirty="0" smtClean="0"/>
          </a:p>
          <a:p>
            <a:r>
              <a:rPr lang="en-US" dirty="0" smtClean="0"/>
              <a:t>Enable further clinical and research applications of </a:t>
            </a:r>
            <a:r>
              <a:rPr lang="en-US" dirty="0" err="1" smtClean="0"/>
              <a:t>tractography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9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00" y="0"/>
            <a:ext cx="7620000" cy="1066978"/>
          </a:xfrm>
        </p:spPr>
        <p:txBody>
          <a:bodyPr/>
          <a:lstStyle/>
          <a:p>
            <a:r>
              <a:rPr lang="en-US" dirty="0" smtClean="0"/>
              <a:t>Processing pipeline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0" y="939698"/>
            <a:ext cx="7620000" cy="4800600"/>
          </a:xfrm>
        </p:spPr>
        <p:txBody>
          <a:bodyPr/>
          <a:lstStyle/>
          <a:p>
            <a:r>
              <a:rPr lang="en-US" dirty="0" smtClean="0"/>
              <a:t>Inputs: </a:t>
            </a:r>
          </a:p>
          <a:p>
            <a:pPr lvl="1"/>
            <a:r>
              <a:rPr lang="en-US" dirty="0" smtClean="0"/>
              <a:t>Source DTI and source fiber bundles (priors)</a:t>
            </a:r>
          </a:p>
          <a:p>
            <a:pPr lvl="1"/>
            <a:r>
              <a:rPr lang="en-US" dirty="0" smtClean="0"/>
              <a:t>Target DTI</a:t>
            </a:r>
          </a:p>
          <a:p>
            <a:pPr lvl="2"/>
            <a:r>
              <a:rPr lang="en-US" dirty="0" smtClean="0"/>
              <a:t>Optionally: WM and CSF masks (calculated using FA and Otsu threshold)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ourceF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5" y="3843558"/>
            <a:ext cx="1499239" cy="1290894"/>
          </a:xfrm>
          <a:prstGeom prst="rect">
            <a:avLst/>
          </a:prstGeom>
        </p:spPr>
      </p:pic>
      <p:pic>
        <p:nvPicPr>
          <p:cNvPr id="6" name="Picture 5" descr="FA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" y="5386355"/>
            <a:ext cx="1499239" cy="1290894"/>
          </a:xfrm>
          <a:prstGeom prst="rect">
            <a:avLst/>
          </a:prstGeom>
        </p:spPr>
      </p:pic>
      <p:pic>
        <p:nvPicPr>
          <p:cNvPr id="11" name="Picture 10" descr="Target_CorpusCallosum_Genu_TractOu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3" y="4276736"/>
            <a:ext cx="1602083" cy="1319581"/>
          </a:xfrm>
          <a:prstGeom prst="rect">
            <a:avLst/>
          </a:prstGeom>
        </p:spPr>
      </p:pic>
      <p:pic>
        <p:nvPicPr>
          <p:cNvPr id="12" name="Picture 11" descr="Target_CorpusCallosum_Genu_DistanceCle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45" y="4394401"/>
            <a:ext cx="1634033" cy="1345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6975" y="2917844"/>
            <a:ext cx="2074555" cy="7614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Registration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398081" y="2922445"/>
            <a:ext cx="1800719" cy="7568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Voxelization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484638" y="2922445"/>
            <a:ext cx="1988907" cy="7568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Tractography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820449" y="2922445"/>
            <a:ext cx="1457481" cy="7568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Cleaning</a:t>
            </a:r>
            <a:endParaRPr lang="en-US" dirty="0"/>
          </a:p>
        </p:txBody>
      </p:sp>
      <p:pic>
        <p:nvPicPr>
          <p:cNvPr id="18" name="Picture 17" descr="RenderingVoxeliz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92" y="4305423"/>
            <a:ext cx="1402783" cy="12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Compute deformation field (ANTS*)</a:t>
            </a:r>
          </a:p>
          <a:p>
            <a:pPr lvl="1"/>
            <a:r>
              <a:rPr lang="en-US" sz="2400" dirty="0" smtClean="0"/>
              <a:t>Use </a:t>
            </a:r>
            <a:r>
              <a:rPr lang="en-US" sz="2400" dirty="0"/>
              <a:t>the fractional anisotropy (FA) </a:t>
            </a:r>
            <a:r>
              <a:rPr lang="en-US" sz="2400" dirty="0" smtClean="0"/>
              <a:t>maps </a:t>
            </a:r>
          </a:p>
          <a:p>
            <a:pPr lvl="1"/>
            <a:r>
              <a:rPr lang="en-US" sz="2400" dirty="0" smtClean="0"/>
              <a:t>Resample DTI data using deformation field</a:t>
            </a:r>
            <a:endParaRPr lang="en-US" sz="2400" dirty="0"/>
          </a:p>
          <a:p>
            <a:r>
              <a:rPr lang="en-US" sz="2800" dirty="0" smtClean="0"/>
              <a:t>D</a:t>
            </a:r>
            <a:r>
              <a:rPr lang="en-US" sz="2400" dirty="0" smtClean="0"/>
              <a:t>ue </a:t>
            </a:r>
            <a:r>
              <a:rPr lang="en-US" sz="2400" dirty="0"/>
              <a:t>to the directional nature of </a:t>
            </a:r>
            <a:r>
              <a:rPr lang="en-US" sz="2400" dirty="0" smtClean="0"/>
              <a:t>DTIs,</a:t>
            </a:r>
            <a:r>
              <a:rPr lang="en-US" sz="2400" dirty="0" smtClean="0"/>
              <a:t> resampling must be done with a log Euclidean transformation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049" y="4521910"/>
            <a:ext cx="453102" cy="12827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1603628" y="4545503"/>
            <a:ext cx="453102" cy="12827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24842" y="4960317"/>
            <a:ext cx="453102" cy="473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6597" y="5829517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1544" y="5792649"/>
            <a:ext cx="52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7228" y="5804640"/>
            <a:ext cx="286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T=0.5 standard interpolation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 rot="2638455">
            <a:off x="6978463" y="4585702"/>
            <a:ext cx="453102" cy="12827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05838" y="5804640"/>
            <a:ext cx="199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T=0.5 log Euclidean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86597" y="6434439"/>
            <a:ext cx="2672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*http</a:t>
            </a:r>
            <a:r>
              <a:rPr lang="en-US" sz="1200" dirty="0"/>
              <a:t>://</a:t>
            </a:r>
            <a:r>
              <a:rPr lang="en-US" sz="1200" dirty="0" err="1"/>
              <a:t>picsl.upenn.edu</a:t>
            </a:r>
            <a:r>
              <a:rPr lang="en-US" sz="1200" dirty="0"/>
              <a:t>/software/ants/</a:t>
            </a:r>
          </a:p>
        </p:txBody>
      </p:sp>
    </p:spTree>
    <p:extLst>
      <p:ext uri="{BB962C8B-B14F-4D97-AF65-F5344CB8AC3E}">
        <p14:creationId xmlns:p14="http://schemas.microsoft.com/office/powerpoint/2010/main" val="2036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Source input fiber bundles are transformed to label </a:t>
            </a:r>
            <a:r>
              <a:rPr lang="en-US" sz="2400" dirty="0" smtClean="0"/>
              <a:t>maps. </a:t>
            </a:r>
          </a:p>
          <a:p>
            <a:pPr lvl="1"/>
            <a:r>
              <a:rPr lang="en-US" sz="2400" dirty="0" smtClean="0"/>
              <a:t>Used </a:t>
            </a:r>
            <a:r>
              <a:rPr lang="en-US" sz="2400" dirty="0" smtClean="0"/>
              <a:t>as </a:t>
            </a:r>
            <a:r>
              <a:rPr lang="en-US" sz="2400" dirty="0" smtClean="0"/>
              <a:t>seed points to initialize </a:t>
            </a:r>
            <a:r>
              <a:rPr lang="en-US" sz="2400" dirty="0" err="1" smtClean="0"/>
              <a:t>tractography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The </a:t>
            </a:r>
            <a:r>
              <a:rPr lang="en-US" sz="2400" dirty="0" err="1"/>
              <a:t>tractography</a:t>
            </a:r>
            <a:r>
              <a:rPr lang="en-US" sz="2400" dirty="0"/>
              <a:t> algorithm is based on the second-order </a:t>
            </a:r>
            <a:r>
              <a:rPr lang="en-US" sz="2400" dirty="0" err="1"/>
              <a:t>Runge-Kutta</a:t>
            </a:r>
            <a:r>
              <a:rPr lang="en-US" sz="2400" dirty="0"/>
              <a:t> </a:t>
            </a:r>
            <a:r>
              <a:rPr lang="en-US" sz="2400" dirty="0" smtClean="0"/>
              <a:t>method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Take small steps along the principal diffusion direction. </a:t>
            </a:r>
            <a:endParaRPr lang="en-US" sz="2400" dirty="0" smtClean="0"/>
          </a:p>
          <a:p>
            <a:pPr lvl="1"/>
            <a:r>
              <a:rPr lang="en-US" sz="2400" dirty="0" smtClean="0"/>
              <a:t>Tracking </a:t>
            </a:r>
            <a:r>
              <a:rPr lang="en-US" sz="2400" dirty="0"/>
              <a:t>stops when the FA drops below a threshold value (default is 0.1) or when fiber direction changes </a:t>
            </a:r>
            <a:r>
              <a:rPr lang="en-US" sz="2400" dirty="0" smtClean="0"/>
              <a:t>rapidly.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3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</a:t>
            </a:r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Morphological operations</a:t>
            </a:r>
          </a:p>
          <a:p>
            <a:pPr marL="754380" lvl="1" indent="-457200">
              <a:buFont typeface="+mj-lt"/>
              <a:buAutoNum type="arabicPeriod"/>
            </a:pPr>
            <a:r>
              <a:rPr lang="en-US" dirty="0" smtClean="0"/>
              <a:t>Dilated WM</a:t>
            </a:r>
          </a:p>
          <a:p>
            <a:pPr marL="754380" lvl="1" indent="-457200">
              <a:buFont typeface="+mj-lt"/>
              <a:buAutoNum type="arabicPeriod"/>
            </a:pPr>
            <a:r>
              <a:rPr lang="en-US" dirty="0" smtClean="0"/>
              <a:t>Eroded CSF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Crop fibers outside of the WM region.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Crop fibers going through CSF region. 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Source – </a:t>
            </a:r>
            <a:r>
              <a:rPr lang="en-US" dirty="0" err="1" smtClean="0"/>
              <a:t>Autotract</a:t>
            </a:r>
            <a:r>
              <a:rPr lang="en-US" dirty="0" smtClean="0"/>
              <a:t> -&gt; 60% overlap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Source fiber bundle length to detect outliers in the newly traced fibers.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if localized regions </a:t>
            </a:r>
            <a:r>
              <a:rPr lang="en-US" dirty="0"/>
              <a:t>in the fiber do not deviate more than 10 mm from the source bundle.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OuputFib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97" y="142317"/>
            <a:ext cx="2962305" cy="25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7063</TotalTime>
  <Words>1225</Words>
  <Application>Microsoft Macintosh PowerPoint</Application>
  <PresentationFormat>On-screen Show (4:3)</PresentationFormat>
  <Paragraphs>213</Paragraphs>
  <Slides>21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Autotract: Automatic tracking and cleaning of fibers</vt:lpstr>
      <vt:lpstr>Introduction</vt:lpstr>
      <vt:lpstr>Applications</vt:lpstr>
      <vt:lpstr>Tractography</vt:lpstr>
      <vt:lpstr>Motivation</vt:lpstr>
      <vt:lpstr>Processing pipeline</vt:lpstr>
      <vt:lpstr>Registration</vt:lpstr>
      <vt:lpstr>Tractography</vt:lpstr>
      <vt:lpstr>Fiber cleaning</vt:lpstr>
      <vt:lpstr>Experiment materials</vt:lpstr>
      <vt:lpstr>Results</vt:lpstr>
      <vt:lpstr>Fiber bundle length – Box plots</vt:lpstr>
      <vt:lpstr>Source fiber bundles</vt:lpstr>
      <vt:lpstr>Ground truth</vt:lpstr>
      <vt:lpstr>Autotract</vt:lpstr>
      <vt:lpstr>Average bundle length</vt:lpstr>
      <vt:lpstr>Minimum distance GT vs Autotract</vt:lpstr>
      <vt:lpstr>Average fiber distance GT vs Autotract</vt:lpstr>
      <vt:lpstr>Conclusions</vt:lpstr>
      <vt:lpstr>Tool available for download</vt:lpstr>
      <vt:lpstr>Thank you for your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Autotract: Automatic cleaning and tracking of fibers</dc:title>
  <dc:creator>J</dc:creator>
  <cp:lastModifiedBy>J</cp:lastModifiedBy>
  <cp:revision>116</cp:revision>
  <dcterms:created xsi:type="dcterms:W3CDTF">2016-02-25T19:01:14Z</dcterms:created>
  <dcterms:modified xsi:type="dcterms:W3CDTF">2016-03-01T16:47:13Z</dcterms:modified>
</cp:coreProperties>
</file>